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328" r:id="rId3"/>
    <p:sldId id="314" r:id="rId4"/>
    <p:sldId id="256" r:id="rId5"/>
    <p:sldId id="346" r:id="rId6"/>
    <p:sldId id="348" r:id="rId7"/>
    <p:sldId id="349" r:id="rId8"/>
    <p:sldId id="347" r:id="rId9"/>
    <p:sldId id="352" r:id="rId10"/>
    <p:sldId id="351" r:id="rId11"/>
    <p:sldId id="350" r:id="rId12"/>
    <p:sldId id="353" r:id="rId13"/>
    <p:sldId id="354" r:id="rId14"/>
    <p:sldId id="355" r:id="rId15"/>
    <p:sldId id="357" r:id="rId16"/>
    <p:sldId id="356" r:id="rId17"/>
    <p:sldId id="358" r:id="rId18"/>
    <p:sldId id="359" r:id="rId19"/>
    <p:sldId id="364" r:id="rId20"/>
    <p:sldId id="360" r:id="rId21"/>
    <p:sldId id="361" r:id="rId22"/>
    <p:sldId id="362" r:id="rId23"/>
    <p:sldId id="363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7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7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871" autoAdjust="0"/>
  </p:normalViewPr>
  <p:slideViewPr>
    <p:cSldViewPr snapToGrid="0">
      <p:cViewPr varScale="1">
        <p:scale>
          <a:sx n="54" d="100"/>
          <a:sy n="54" d="100"/>
        </p:scale>
        <p:origin x="11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B234A-0FF8-461A-9014-3D04AC134A3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DD33C-DEA8-4299-B6EB-A0638708EC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495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8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744B5-6AFF-8B3B-4C94-4084085D5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E671B-1B3B-0BEB-BEC4-BD0EA0B92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520CF-CA77-CF42-9313-380942EDD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7A131-3955-8364-8407-FAFD45C2E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96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47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A3542-4F5A-36FB-B507-9B4F2D31E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54C5E-4F12-B793-B706-15F1CE379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A0425-AC6B-59CB-76C3-3FAD33FD8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76DB1-BC06-5CE1-7F01-33FF80894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15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3567-3BB0-5C90-623C-883B8BD2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AFE91-ABFC-2748-A548-0A0CCAFB8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0F6FDB-074D-C377-F3AD-B0387DA8F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Áp lực từ việc nhu cầu tuyển dụng nhân sự chất lượng cao rất cạnh tranh, ở Mỹ họ có 5 năm làm PhD, vậy với 3 năm ở Úc cũng phải có kết quả tương đương -&gt; mới có job ngon</a:t>
            </a:r>
            <a:r>
              <a:rPr lang="vi-VN" dirty="0">
                <a:sym typeface="Wingdings" panose="05000000000000000000" pitchFamily="2" charset="2"/>
              </a:rPr>
              <a:t> </a:t>
            </a:r>
          </a:p>
          <a:p>
            <a:r>
              <a:rPr lang="vi-VN" dirty="0">
                <a:sym typeface="Wingdings" panose="05000000000000000000" pitchFamily="2" charset="2"/>
              </a:rPr>
              <a:t>Học PhD ở lab top-tier -&gt; các nghiên cứu sinh khác có kết quả rất tốt, rất nhiều người 3 năm ó 2-3 A* paper -&gt; peer pressure</a:t>
            </a:r>
          </a:p>
          <a:p>
            <a:r>
              <a:rPr lang="vi-VN" dirty="0"/>
              <a:t>Các bạn cùng lab cũng rất tập trung, nỗ lực hết sức -&gt; mình cũng phải cố gắng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36748-8632-BBC6-198D-A181F56CE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74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40E3-E021-7CC0-8B44-8195EB3C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BE1A5-6A80-9518-DECD-B4DAED0B6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2E0E1-ECF2-4BBB-8D7B-3F5200F67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 PhD để thành công phải có thời gian ngồi nghiễn ngẫm và suy nghĩ, đa số thời gian là ngồi trong phòng 1 mình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2E91E-2C59-9B6B-6911-70A869295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5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E352-3E17-46D3-9F84-5EEC7D5B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E8C284-63D0-E7AC-9753-4A9E6DFDA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E0D1C-4E41-3C3C-B223-7F6FAFD49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 ăn cực dở 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br>
              <a:rPr lang="en-US" dirty="0"/>
            </a:br>
            <a:r>
              <a:rPr lang="vi-VN" dirty="0"/>
              <a:t>Ở cùng với người Ấn độ khác thì mùi không tưởng </a:t>
            </a:r>
            <a:r>
              <a:rPr lang="vi-VN" dirty="0">
                <a:sym typeface="Wingdings" panose="05000000000000000000" pitchFamily="2" charset="2"/>
              </a:rPr>
              <a:t>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1DF0C-C4E9-4E6E-D055-0B3356E3C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95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7EA2B-1A99-9AD7-7C47-F4A8A886D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09D3D-30F1-C6E9-B17D-B255A40BB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4D94E-A448-B7F3-B9CF-5CBFD4EFF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task demands a wide range of cognitive capabilities including learning and reasoning about objects and dynamic relations in space-time, in both visual and linguistic domains.</a:t>
            </a:r>
            <a:r>
              <a:rPr lang="en-US" dirty="0"/>
              <a:t> </a:t>
            </a:r>
            <a:br>
              <a:rPr lang="en-US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80ABF-D115-0C5E-DFD6-0CD863341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2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5110-BF28-AE6F-7094-ACEAD928B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7BAA0-E072-617A-6BB6-CFA815246C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826C79-12F9-D50A-B8D8-3DA5D3748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 thật sự là một thành tựu cá nhận, vì khi đạt được thì bản thân đã phải vượt qua rất nhiều khó khăn và áp lực</a:t>
            </a:r>
          </a:p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Tiến sĩ ở cả VN và nươc ngoài vẫn được mọi người tôn trọng 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br>
              <a:rPr lang="en-US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76202-FEE8-9ADF-365D-23FDAD4FE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71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253B5-066D-C39A-DF8B-053B16D60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1D5E2-0E42-ED66-37DE-3F4A27A3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93C76-37A8-2D8E-A431-4DDAF3CA0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 làm và nghiên cứu những cái mới và bản thân thực sự thích, ko cần phải làm những yêu cầu có thể chán, ko có nhiều ý nghĩa như ở ngoài công ty</a:t>
            </a:r>
            <a:br>
              <a:rPr lang="en-US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B6A4-7813-4211-D25D-DA78DBA46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19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9F9AB-2EE7-E69B-9AFA-FDE3168B4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2E8990-B352-A571-18DB-3E9147255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F2458-9888-3D8C-6DEE-C2C64E92D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 có thể giúp mình học được những kĩ năng thực sự quý giá. Ví dụ như học cách suy nghĩ thật sâu sắc, thấu đáo 1 vấn đề nào đó. Có khả năng tư duy và giải quyết vấn đề một cách độc lập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AE0FF-1270-0A13-B75F-20F1618C3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13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59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0D036-5472-76E8-737C-9B1A39B3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BFF35-138C-544B-7DAA-7DD973B40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B1884-0619-627C-C4EC-E9920EEDC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 đãi ngộ sau khi tốt nghiệp PhD là khá tốt. Không kể bản thân mình 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thì tất cả các sinh viên tốt nghiệp ở lab mình sau khi về VN đều có thu nhập trên 9 con số/ tháng (ko kể ở Úc và Mỹ vì đều đó là đương nhiên rồi 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br>
              <a:rPr lang="en-US" dirty="0"/>
            </a:b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34232-D591-0283-FEB2-620409B9C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73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5EF7-5361-3656-4717-AA3CCD45E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798BF-184A-DA9A-969F-F2181239D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C0E987-8D18-3063-46DC-CB110BA63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Vậy nên mình hạnh phúc với lựa chọn học PhD của mình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87A4D-0AC0-313E-829D-259868BFD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90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E36C9-9361-E4F1-EEB3-01B1D3E6E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858E0-64D9-A6E7-2D82-FF74272FC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F8BF2-EFE1-A4E7-B8DC-FE54708D8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A1DBD-F38B-D092-E7FF-ED1185938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90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81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A5710-8941-F734-95BF-C7DEA7774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ABC66E-5C7C-B2E9-A383-ED643DB28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D95D5A-78C8-8E53-0D06-6F0A97278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920A-17DD-75FB-2180-2D7A619D6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93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88940-9F25-D4C4-C726-F1299675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A680F-714B-5621-B1CE-833EE22CA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3C149-00C3-30CC-8DD6-DDBCF5EFE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FB15-B3E0-FEF1-DBF8-BB17446A0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46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204BB-1153-8D80-FBB7-FF6390FD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2B2C3-BFC4-6F1C-BA7D-BCF75AF01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11921-AA0D-1C8F-AB8E-C7EC0F8B5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6027A-4815-2716-FCD5-C7162E660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3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8B97F-804A-4387-EF54-5D8E86505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A9FA27-2AC0-E5D2-972A-645BE6265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FF508-3848-2FFA-37C1-D8C714C9A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DF69-9ACA-FF17-65AF-CB6291380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5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162B-FC26-18B6-37F2-1E0D7E59E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84D266-7325-4C59-4A33-F40589BC7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34EAB-1DD8-9A19-FFC9-CCF71384A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AA7F8-693F-335E-793A-F5F09EDDF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57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79E21-00D8-6F0C-C93B-24B1E06B7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471F2-2D76-BC7C-97CF-03222CE9A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6E80A-7161-F440-F0F4-E5B9DE90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1A57F-2D0A-C979-A3B7-3E36D600D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3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8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A9FD5-6638-E7B1-BE27-32F20AD44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A7F92-D2EC-7A8A-D9B1-F8E0A412D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C474DF-587A-3E68-9695-6E7DFEF95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Nhớ trước khi apply học bổng hoặc vào trường nào đó thì phải thi xong xuôi chứng chỉ ngoại ngữ nhé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E4E2C-FAC3-E4B5-7333-80C38DFD2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23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A8A86-648C-E589-C988-FBE7F6019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57A98-4EAC-B3E2-1FA3-E51E32D7C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194B75-3F35-A36B-48EE-A8BFB5C13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Kết quả học thuật bao gồm:</a:t>
            </a:r>
            <a:br>
              <a:rPr lang="vi-VN" dirty="0"/>
            </a:br>
            <a:r>
              <a:rPr lang="vi-VN" dirty="0"/>
              <a:t>GPA cao (cố gắng ít nhất loại giỏi nhé)</a:t>
            </a:r>
          </a:p>
          <a:p>
            <a:r>
              <a:rPr lang="vi-VN" dirty="0"/>
              <a:t>Có kết quả nghiên cứu khoa học (có paper)</a:t>
            </a:r>
          </a:p>
          <a:p>
            <a:r>
              <a:rPr lang="vi-VN" dirty="0"/>
              <a:t>Có thư giới thiệu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8B6D1-237B-C197-68EA-401001A9F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65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5DA77-0A6C-CF91-0332-D209CB040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685C68-B3CB-2A1B-997F-AB75EC425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9DFC1-64B1-9500-6A68-F141E03A7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Hai nguồn:</a:t>
            </a:r>
          </a:p>
          <a:p>
            <a:pPr marL="171450" indent="-171450">
              <a:buFontTx/>
              <a:buChar char="-"/>
            </a:pPr>
            <a:r>
              <a:rPr lang="vi-VN" dirty="0"/>
              <a:t>học bổng</a:t>
            </a:r>
          </a:p>
          <a:p>
            <a:pPr marL="171450" indent="-171450">
              <a:buFontTx/>
              <a:buChar char="-"/>
            </a:pPr>
            <a:r>
              <a:rPr lang="vi-VN" dirty="0"/>
              <a:t>Tài chính từ gia đình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5BF16-3B75-7AEA-0F9B-EE4667384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65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B6D6-78F6-8AB4-4F8C-9B6B3FEA1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E84622-556C-E610-2297-86E541AB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A72AC-9A49-FEBA-5CA4-57589C479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TOEIC</a:t>
            </a:r>
          </a:p>
          <a:p>
            <a:r>
              <a:rPr lang="vi-VN" dirty="0"/>
              <a:t>Và tiếng Anh giao tiếp là đủ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A8E5-DBD8-EB54-3EBD-A0CB123EA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38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D97D-47BD-1E75-0E3C-DD62D7CF0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B6831-6913-AAF0-4E0C-76BD0F1C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802C2-B5D7-323F-9D14-133B2A991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GPA cao</a:t>
            </a:r>
          </a:p>
          <a:p>
            <a:r>
              <a:rPr lang="vi-VN" dirty="0"/>
              <a:t>Và kĩ năng phải đủ tốt. Trick: có thể lên LinkedIn tìm kiếm vị trí mà mình mong muốn làm trong tương lai ở các cty lớn. Ví dụ SWE ở Microsoft. Đọc thật kĩ JD xem mình đang thiếu những kĩ năng cần thiết nào -&gt; học hỏi và rèn luyện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9E8C2-3B07-669F-07CE-D3980C2F6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69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74CD4-2EEC-AD82-1100-2B91F38B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14F75-5430-A941-30E2-34BF44279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848D3-392B-5CF6-973D-C2292BD01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Làm thật nhiều project -&gt; đưa lên git hoặc viết hẳn website cho mỗi dự án hoàn thành</a:t>
            </a:r>
          </a:p>
          <a:p>
            <a:r>
              <a:rPr lang="vi-VN"/>
              <a:t>Cố găng tham gia chương trình intern tại các cty phù hợp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1CB69-253E-53C6-994D-07485040A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31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14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7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AA4-5D9B-EC7A-0CA9-AE525442E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F02FE-C1CA-7F1F-00EF-38FFCAA54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1221B-214B-33BC-5A62-51E797009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A76E-CDF7-6D48-F094-D0B8A3C59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7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C3FE8-1143-E2AB-8544-EBCEC55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04480-37C7-F115-1382-DE8589A14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9982D-A5B4-B74C-7045-4B6814996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1B17D-7D06-DC08-CE18-C39960367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96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E3553-9057-CB4E-0C8E-11429B82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548FA-BDFB-00E9-6F6C-6F6EF2547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AF2A2-DBFF-83DE-6741-317A53CCA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9BD1E-5B72-36EF-16A8-CEEC0A5AD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8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FBEDB-9B52-A36D-B9AC-3C5A7E65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85100-D50B-3FCA-AA4D-C5BA109F4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76C7C-28C2-8257-DB61-C31DB7AC8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60541-3B2F-0240-582B-263EFC107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37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D7A5C-5164-3D69-C190-488DECF3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BD768-9097-0D98-BDEA-E4D79683A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1AD2D-A735-17A2-F90A-2103790AE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FD61B-2841-3491-DDB1-FC1E2A0F4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55EA5-3370-4C7C-A627-2A42520092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3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ED83-1E7B-7A4E-8A41-61247022D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12284-AFF9-A46C-46AE-5FF6338FE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D469-6C4C-E389-FE38-CC5338D5F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115A-614A-1EF5-08F7-F4000DAB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80A16-C04E-6115-6C14-C10D89B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959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CD0E-52C6-916A-1A2E-53D13936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48502-2E62-973F-2DA1-B4964BB24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5A0D4-0CE0-64C6-90D0-A1CF1F38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8F5E-AC25-75AB-0601-78EED2A55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BE8A8-3C4A-FC04-7B61-49CC7EC7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46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7CBB3-3A05-11BA-EE1B-AD1FA8BBF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B94B9D-E749-523A-D6DA-385B6331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F26CA-8DFD-8836-BCAA-4D831CF9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A133D-C30B-FC60-5528-2E9D8BDC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6B504-4D52-4E8F-8015-28D6F874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967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AD20-ED16-42C0-8C46-A09995EC75E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61462-B1BC-1E42-B60F-2940ACF5AD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5536" cy="102247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2616B0-E349-A749-88A2-D2F3150057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281928"/>
            <a:ext cx="12192000" cy="5760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45413C-124E-3242-B0D2-E3C69346CFEB}"/>
              </a:ext>
            </a:extLst>
          </p:cNvPr>
          <p:cNvSpPr/>
          <p:nvPr userDrawn="1"/>
        </p:nvSpPr>
        <p:spPr>
          <a:xfrm>
            <a:off x="0" y="6488668"/>
            <a:ext cx="1277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b="1" i="1" dirty="0">
                <a:solidFill>
                  <a:srgbClr val="DA212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#MakeInPTIT</a:t>
            </a:r>
            <a:endParaRPr lang="en-US" sz="1400" b="1" i="1" dirty="0">
              <a:solidFill>
                <a:srgbClr val="DA2128"/>
              </a:solidFill>
              <a:latin typeface="Georgia" panose="02040502050405020303" pitchFamily="18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72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804683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99573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023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3991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23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06028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91B3-3DB4-7BD2-1522-80981683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56AA0-1D51-2ED6-94CD-924694952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C2E63-0EED-9AB3-C558-5CA18B3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D61F3-A9E9-35A5-A12B-A157964C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C6F80-C274-D7CA-54A6-3EEC3E37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308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EF30-53B8-0C1D-7E61-A4AE23B8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5878B-D60D-FCA4-E642-8795AB617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3877C-4401-524B-1957-5FC540C8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26723-1FD7-9C99-E734-7F2924FF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C7E95-CACC-DB5F-3521-7174B63C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136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21B4-9E1B-C47C-2E47-08C11248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FB808-CA34-7209-2220-8EE7EE571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5E4B0-C770-18F0-1F7D-92D9D378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EA219-F53F-F929-2F50-F855DC14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2DD1A-8C18-CAA0-A857-031C69F3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2EB85-EF50-D829-9DDF-49F0D8B2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697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F645-D516-0D72-F9D2-B3FAD18B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4FBF6-5946-CC34-79EE-2F076346E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F3C8B-0EDD-228A-A313-3F42B99D4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326BD-E1F4-F9CF-EE75-774FE4874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1D8F78-284E-CC1A-D314-F89CF2790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F252A-4668-7B6A-1B39-8560FBDF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3BD8D2-77B5-D403-1633-D78D0324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7E71B-0EDC-C929-AFD0-C9A8C5CA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05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2690-0D8F-F3B0-49E2-5F5D42F2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58AC1-C7C5-4839-6C2E-2F57A2550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807EB-358E-12D8-AD40-53AFAF57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6729B-4181-984D-C2B5-8F73FCDF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76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42836-65E1-530E-3B2E-5A76E792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116C0-43CB-B7C1-1E4B-5D745F8EA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ED618-C4BC-EBC5-A92F-BEDA9EB3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265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4B3D-E71E-22C6-7269-1845AE4C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BDD4-B721-06F3-207C-68A3DAE34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5EAE6-7486-ECC3-3D67-64A5022AD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D55-6459-B4F9-C94F-8ACE37FF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40276-B4D2-EBE5-C57D-BDD0657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9B47-C7E8-AC12-5574-A6C8767C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871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AC3-5D4F-5819-DE9F-AAE7D0D2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7177C-1F4A-7515-4F0C-31A676A9A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1E77-B0FB-48E4-C2F5-7D80F45C6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6BB80-60A0-1959-64FB-EDA0B444D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FFD7D-32E6-D44F-93AA-9B60E5A3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76084-E161-FD23-D036-9EF78EE4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15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B6819E-3DEA-EF40-9FB7-C7CD5D0A5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1F113-AE43-8EEA-91C7-0C7F7B79F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E2B56-F161-0057-FB7F-34C3F7E2A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2A29E6-3D37-4529-9262-5553D2529A44}" type="datetimeFigureOut">
              <a:rPr lang="en-AU" smtClean="0"/>
              <a:t>19/04/2025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41CD8-41FE-0411-9B6F-434B77BDA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80DBA-ABE8-5411-78DF-2E04AC17A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288CEF-E0A7-4D8D-BF7E-774DE21611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02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longdh@ptit.edu.vn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jpe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jpeg"/><Relationship Id="rId5" Type="http://schemas.openxmlformats.org/officeDocument/2006/relationships/image" Target="../media/image29.jpe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E0C54EA5-995C-456B-9EFC-5A15DD7EE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26"/>
            <a:ext cx="12192000" cy="6858000"/>
          </a:xfrm>
          <a:prstGeom prst="rect">
            <a:avLst/>
          </a:prstGeom>
        </p:spPr>
      </p:pic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BB9309-D81E-4D0C-ADFD-AA5B4FFED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9" y="368787"/>
            <a:ext cx="4265536" cy="1022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99B3E-462E-F841-840C-3CB1307A5EAF}"/>
              </a:ext>
            </a:extLst>
          </p:cNvPr>
          <p:cNvSpPr/>
          <p:nvPr/>
        </p:nvSpPr>
        <p:spPr>
          <a:xfrm>
            <a:off x="594584" y="2419722"/>
            <a:ext cx="104925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vi-VN" sz="28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Du học hay đi làm công ty? – Nên chọn gì sau khi tốt nghiệp?</a:t>
            </a:r>
            <a:endParaRPr lang="en-US" sz="3200" b="1" dirty="0">
              <a:solidFill>
                <a:srgbClr val="FF000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B6053-85A9-DD44-A52F-FEFC84889540}"/>
              </a:ext>
            </a:extLst>
          </p:cNvPr>
          <p:cNvSpPr/>
          <p:nvPr/>
        </p:nvSpPr>
        <p:spPr>
          <a:xfrm>
            <a:off x="2971765" y="5181332"/>
            <a:ext cx="90865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vi-VN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TS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. Long Hoang Dang</a:t>
            </a:r>
          </a:p>
          <a:p>
            <a:pPr algn="r"/>
            <a:r>
              <a:rPr lang="vi-VN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Giảng viên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Học viện Công nghệ Bưu chính Viễn thông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  <a:hlinkClick r:id="rId5"/>
              </a:rPr>
              <a:t>longdh@ptit.edu.vn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https://longhoangdang.github.io/</a:t>
            </a:r>
          </a:p>
        </p:txBody>
      </p:sp>
    </p:spTree>
    <p:extLst>
      <p:ext uri="{BB962C8B-B14F-4D97-AF65-F5344CB8AC3E}">
        <p14:creationId xmlns:p14="http://schemas.microsoft.com/office/powerpoint/2010/main" val="3174535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A5864-4949-0F6D-0CFF-40D9D0C96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3">
            <a:extLst>
              <a:ext uri="{FF2B5EF4-FFF2-40B4-BE49-F238E27FC236}">
                <a16:creationId xmlns:a16="http://schemas.microsoft.com/office/drawing/2014/main" id="{57EE9263-890B-88E9-B43B-8CA22ACD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Nếu chọn du học? – Kì vọng 2 – Nền văn hóa mới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Did The Makers of Popular 90s Sitcoms Intend on Making Us Grow The “Coffee  House” Scene? - Coffee Lovers">
            <a:extLst>
              <a:ext uri="{FF2B5EF4-FFF2-40B4-BE49-F238E27FC236}">
                <a16:creationId xmlns:a16="http://schemas.microsoft.com/office/drawing/2014/main" id="{9124554D-DEFF-FCC1-9438-A29FF355B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84" y="1807029"/>
            <a:ext cx="6386280" cy="359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Immerse Yourself in Diverse Cultures While Studying Abroad | T  Singapore Blog">
            <a:extLst>
              <a:ext uri="{FF2B5EF4-FFF2-40B4-BE49-F238E27FC236}">
                <a16:creationId xmlns:a16="http://schemas.microsoft.com/office/drawing/2014/main" id="{5740D59A-FE7B-5A28-113A-331266375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" y="1807029"/>
            <a:ext cx="5817504" cy="359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94745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D84F-C217-1CF7-F9ED-33BDBA410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3">
            <a:extLst>
              <a:ext uri="{FF2B5EF4-FFF2-40B4-BE49-F238E27FC236}">
                <a16:creationId xmlns:a16="http://schemas.microsoft.com/office/drawing/2014/main" id="{CA5FD4FC-62FD-02E2-F038-616CD5FB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Nếu chọn du học? – Kì vọng 3 – Đi du lịch, YOLO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ó thể là hình ảnh về Stari Most và Làng chài Camogli">
            <a:extLst>
              <a:ext uri="{FF2B5EF4-FFF2-40B4-BE49-F238E27FC236}">
                <a16:creationId xmlns:a16="http://schemas.microsoft.com/office/drawing/2014/main" id="{40AA010F-530E-E94D-757F-A85A12F83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9" y="1311729"/>
            <a:ext cx="3990424" cy="299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photo description available.">
            <a:extLst>
              <a:ext uri="{FF2B5EF4-FFF2-40B4-BE49-F238E27FC236}">
                <a16:creationId xmlns:a16="http://schemas.microsoft.com/office/drawing/2014/main" id="{932FCFCB-4941-798C-5FD4-0A60B299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222" y="1047374"/>
            <a:ext cx="2641146" cy="352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hám phá Tháp Eiffel vươn mình nơi Paris hoa lệ">
            <a:extLst>
              <a:ext uri="{FF2B5EF4-FFF2-40B4-BE49-F238E27FC236}">
                <a16:creationId xmlns:a16="http://schemas.microsoft.com/office/drawing/2014/main" id="{80A44EE2-B69C-68E3-5BD4-4C543B0B8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05" y="4492326"/>
            <a:ext cx="3350462" cy="223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eck in cháy máy tại loạt địa điểm du lịch miễn phí ở New York, Mỹ">
            <a:extLst>
              <a:ext uri="{FF2B5EF4-FFF2-40B4-BE49-F238E27FC236}">
                <a16:creationId xmlns:a16="http://schemas.microsoft.com/office/drawing/2014/main" id="{41357471-209F-2760-4EB7-522C42DC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26" y="3654918"/>
            <a:ext cx="2562466" cy="320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ập | Thêm vài điểm check-in miễn phí ở Sydney nhé : Hình 1-2 : công viên  Luna Park, vào cổng miễn phí luôn, chơi trò nào mới tính trò đó nên... |  Instagram">
            <a:extLst>
              <a:ext uri="{FF2B5EF4-FFF2-40B4-BE49-F238E27FC236}">
                <a16:creationId xmlns:a16="http://schemas.microsoft.com/office/drawing/2014/main" id="{A4414DDF-1AE6-516B-0442-037FD960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38" y="2233613"/>
            <a:ext cx="19145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51921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53711A-69ED-7C40-96A7-4054AC62C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EE3736CC-7948-7C43-96B8-AF1D9D06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Và mình đã lựa chọn... đi Úc để học PhD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63">
            <a:extLst>
              <a:ext uri="{FF2B5EF4-FFF2-40B4-BE49-F238E27FC236}">
                <a16:creationId xmlns:a16="http://schemas.microsoft.com/office/drawing/2014/main" id="{8FBB534A-2C1A-4EA2-AA72-7E0D601CA976}"/>
              </a:ext>
            </a:extLst>
          </p:cNvPr>
          <p:cNvSpPr txBox="1">
            <a:spLocks/>
          </p:cNvSpPr>
          <p:nvPr/>
        </p:nvSpPr>
        <p:spPr>
          <a:xfrm>
            <a:off x="814568" y="1321953"/>
            <a:ext cx="4731990" cy="499312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 do</a:t>
            </a:r>
          </a:p>
          <a:p>
            <a:pPr marL="800100" lvl="1" indent="-3429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	</a:t>
            </a:r>
          </a:p>
          <a:p>
            <a:pPr marL="800100" lvl="1" indent="-3429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Thỏa mãn cả 3 kỳ vọng trên</a:t>
            </a:r>
          </a:p>
          <a:p>
            <a:pPr marL="800100" lvl="1" indent="-3429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~3 năm để lấy PhD</a:t>
            </a:r>
          </a:p>
          <a:p>
            <a:pPr marL="800100" lvl="1" indent="-3429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 xịn – top-tier tại Úc về AI</a:t>
            </a:r>
          </a:p>
          <a:p>
            <a:pPr marL="800100" lvl="1" indent="-3429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 sư hướng dẫn </a:t>
            </a:r>
            <a:r>
              <a:rPr lang="vi-V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vi-V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(nhấn mạnh chữ </a:t>
            </a:r>
            <a:r>
              <a:rPr lang="vi-V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vi-V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nhé!!!) giỏi, tốt bụng, và có tư duy cực kỳ sâu sắc</a:t>
            </a:r>
          </a:p>
          <a:p>
            <a:pPr marL="800100" lvl="1" indent="-3429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endParaRPr lang="en-AU" sz="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portrait">
            <a:extLst>
              <a:ext uri="{FF2B5EF4-FFF2-40B4-BE49-F238E27FC236}">
                <a16:creationId xmlns:a16="http://schemas.microsoft.com/office/drawing/2014/main" id="{0C65D511-3CD0-86B2-02FA-093E788FA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991" y="1671657"/>
            <a:ext cx="2724362" cy="30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pplied Artificial Intelligence Institute | Deakin">
            <a:extLst>
              <a:ext uri="{FF2B5EF4-FFF2-40B4-BE49-F238E27FC236}">
                <a16:creationId xmlns:a16="http://schemas.microsoft.com/office/drawing/2014/main" id="{6F62A07D-8A5D-0E73-FBBD-0BD2EEE6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113" y="2431596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55D73B-745E-38FD-F562-115C8897A20A}"/>
              </a:ext>
            </a:extLst>
          </p:cNvPr>
          <p:cNvSpPr txBox="1"/>
          <p:nvPr/>
        </p:nvSpPr>
        <p:spPr>
          <a:xfrm>
            <a:off x="9628094" y="5001677"/>
            <a:ext cx="187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GS. Truyen Tran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3762236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14E1F-6D09-512B-6ACA-C023B5A8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493E7A-F265-D729-4C13-201D71939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8174850D-2321-728F-80CC-3827575D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Thiên đường đang chờ đón mình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B52F2-0EF4-D268-81D9-DDB1D08EF5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040" b="1"/>
          <a:stretch/>
        </p:blipFill>
        <p:spPr>
          <a:xfrm>
            <a:off x="983710" y="1272497"/>
            <a:ext cx="10157818" cy="48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548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451DC-8B45-211A-39B5-5CA791FDC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5CCFB4-F2AF-5F73-0F4E-CD93E00C1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9AE8C87D-70FE-7923-B894-3A3050A6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Thực tế - Áp lực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Papers with Code on X: &quot;🔥The ML Reproducibility Challenge is back! The 6th  edition now expands to papers from 11 ML conferences: NeurIPS, ICML, ICLR,  ACL, EMNLP, CVPR, ECCV, AAAI, IJCAI-ECAI, ACM">
            <a:extLst>
              <a:ext uri="{FF2B5EF4-FFF2-40B4-BE49-F238E27FC236}">
                <a16:creationId xmlns:a16="http://schemas.microsoft.com/office/drawing/2014/main" id="{76EF2D0B-A25F-6C29-6164-24760AA7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98" y="1792085"/>
            <a:ext cx="6610388" cy="3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tress là gì? Dấu hiệu bạn bị stress trong công việc | Prudential Việt Nam">
            <a:extLst>
              <a:ext uri="{FF2B5EF4-FFF2-40B4-BE49-F238E27FC236}">
                <a16:creationId xmlns:a16="http://schemas.microsoft.com/office/drawing/2014/main" id="{CBF8BDE8-F8FB-D326-4058-F09A662D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2" y="1774624"/>
            <a:ext cx="5591166" cy="372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8396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2787-22DE-5A2C-8D30-A9755006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012829-028C-979B-301D-D8B6D690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D24F4908-C454-9DCE-97A5-D6DD8A9A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Thực tế - Cách ly xã hội 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Chuyện thời cuộc: Thận trọng với tin ảo">
            <a:extLst>
              <a:ext uri="{FF2B5EF4-FFF2-40B4-BE49-F238E27FC236}">
                <a16:creationId xmlns:a16="http://schemas.microsoft.com/office/drawing/2014/main" id="{6F9473A9-3014-946A-1D61-B4B87C5CC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2166257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Kỹ năng làm việc một mình • RGB">
            <a:extLst>
              <a:ext uri="{FF2B5EF4-FFF2-40B4-BE49-F238E27FC236}">
                <a16:creationId xmlns:a16="http://schemas.microsoft.com/office/drawing/2014/main" id="{D10539B2-39C8-A88F-29F7-7DDC55B7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13" y="1774371"/>
            <a:ext cx="6367816" cy="33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851DE3-57FB-51F6-DEC3-7B078207EB5D}"/>
              </a:ext>
            </a:extLst>
          </p:cNvPr>
          <p:cNvSpPr/>
          <p:nvPr/>
        </p:nvSpPr>
        <p:spPr>
          <a:xfrm>
            <a:off x="2296886" y="2819400"/>
            <a:ext cx="990600" cy="239486"/>
          </a:xfrm>
          <a:prstGeom prst="rect">
            <a:avLst/>
          </a:prstGeom>
          <a:solidFill>
            <a:srgbClr val="1170FE"/>
          </a:solidFill>
          <a:ln>
            <a:solidFill>
              <a:srgbClr val="1170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1170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4699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16D03-BCD0-7262-E3E5-60B3E327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21D902-C69A-2D80-FC02-EABD2F69C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B8DA87BE-2E77-BE91-9753-487EA4C9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Thực tế - Khác biệt văn hóa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4" name="Picture 6" descr="Ẩm thực Úc - Những món ăn ngon và nỗi tiếng">
            <a:extLst>
              <a:ext uri="{FF2B5EF4-FFF2-40B4-BE49-F238E27FC236}">
                <a16:creationId xmlns:a16="http://schemas.microsoft.com/office/drawing/2014/main" id="{F62B8C71-322F-9228-3BB6-3F77DA61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30" y="2053998"/>
            <a:ext cx="5275942" cy="296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ại sao đồ ăn của Ấn Độ chủ yếu là ở dạng sệt?">
            <a:extLst>
              <a:ext uri="{FF2B5EF4-FFF2-40B4-BE49-F238E27FC236}">
                <a16:creationId xmlns:a16="http://schemas.microsoft.com/office/drawing/2014/main" id="{B7F07A8E-FE48-537E-2EA5-4BF89FA8E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46" y="1916796"/>
            <a:ext cx="6023424" cy="33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36179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D4974-9236-70D8-BD3E-9D8507962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7268FF6-3178-103A-8798-3A156E851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02185-D1BA-21C2-89E7-F4ACF9AC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218" name="Picture 2" descr="Are Reward Systems Good for Children? - Characterful">
            <a:extLst>
              <a:ext uri="{FF2B5EF4-FFF2-40B4-BE49-F238E27FC236}">
                <a16:creationId xmlns:a16="http://schemas.microsoft.com/office/drawing/2014/main" id="{4DF48F6E-EA3C-8051-DA85-F2DAAF751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07308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15AC0-485E-7B84-D42C-3BBC0F0DD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A12278-F436-A1AD-EF90-C7AE9DA8F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D7ABD371-5CC8-57A3-CFF6-4B681B9F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PhD là một thành tựu 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A PhD is an achievement, not an activity — Jobs On Toast">
            <a:extLst>
              <a:ext uri="{FF2B5EF4-FFF2-40B4-BE49-F238E27FC236}">
                <a16:creationId xmlns:a16="http://schemas.microsoft.com/office/drawing/2014/main" id="{91CBCF62-450E-CC6D-0E1F-A17FD15F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6" y="1332368"/>
            <a:ext cx="8360228" cy="47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946120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443B-A268-DFBB-BA94-10EF2CF6E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381588-FDB3-1708-3269-AB57D6573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B3E099E2-729D-9E28-231E-A7E2B703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PhD giúp mình được làm những cái mới, cái mình thích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3710D0-B600-7464-FCFD-51C61F932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36" y="1241272"/>
            <a:ext cx="11092528" cy="4908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69E84A-AA35-8614-1CFA-FC1902082940}"/>
              </a:ext>
            </a:extLst>
          </p:cNvPr>
          <p:cNvSpPr/>
          <p:nvPr/>
        </p:nvSpPr>
        <p:spPr>
          <a:xfrm>
            <a:off x="7086600" y="1474494"/>
            <a:ext cx="709863" cy="510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VLM</a:t>
            </a:r>
          </a:p>
        </p:txBody>
      </p:sp>
    </p:spTree>
    <p:extLst>
      <p:ext uri="{BB962C8B-B14F-4D97-AF65-F5344CB8AC3E}">
        <p14:creationId xmlns:p14="http://schemas.microsoft.com/office/powerpoint/2010/main" val="338907845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53711A-69ED-7C40-96A7-4054AC62C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EE3736CC-7948-7C43-96B8-AF1D9D06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About me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63">
            <a:extLst>
              <a:ext uri="{FF2B5EF4-FFF2-40B4-BE49-F238E27FC236}">
                <a16:creationId xmlns:a16="http://schemas.microsoft.com/office/drawing/2014/main" id="{3133DCA6-2F65-48DE-A4B7-EEDE8FE1F822}"/>
              </a:ext>
            </a:extLst>
          </p:cNvPr>
          <p:cNvSpPr txBox="1">
            <a:spLocks/>
          </p:cNvSpPr>
          <p:nvPr/>
        </p:nvSpPr>
        <p:spPr>
          <a:xfrm>
            <a:off x="814568" y="1321953"/>
            <a:ext cx="10882132" cy="499312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Bachelor of IT, PTIT, 2019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PhD. in CS, Deakin University. Australia, 2023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 at Posts and Telecommunications Institute of Technology (PTIT)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University Ambassador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interests: Visual and Language Reasoning, Generative AI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venues of the field such as AAAI, IJCAI, IEEE Transactions on Multimedia… </a:t>
            </a: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17721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C203C-0EFB-FF47-8305-6564E73B9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749EF0-E141-967F-E135-265AC9925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558B204D-4B76-E52F-6A22-333EDA674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PhD giúp mình trưởng thành 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Thinking Critically Problem solving skills for the modern classroom.">
            <a:extLst>
              <a:ext uri="{FF2B5EF4-FFF2-40B4-BE49-F238E27FC236}">
                <a16:creationId xmlns:a16="http://schemas.microsoft.com/office/drawing/2014/main" id="{0CCB9C24-6D95-7F06-2597-BF557A8C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89" y="1484768"/>
            <a:ext cx="7926622" cy="43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00638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B317A-801C-7053-55A5-3857CD67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7C309C-03F5-75BB-8DC8-3E349F5A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1254F5B0-ED96-F435-D9C4-40A34350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PhD giúp rất nhiều người có sự nghiệp mong muốn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Thinking Critically Problem solving skills for the modern classroom.">
            <a:extLst>
              <a:ext uri="{FF2B5EF4-FFF2-40B4-BE49-F238E27FC236}">
                <a16:creationId xmlns:a16="http://schemas.microsoft.com/office/drawing/2014/main" id="{0B4683D1-1F3C-4810-1C67-EEC17FA48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89" y="1843977"/>
            <a:ext cx="7926622" cy="43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VÌ SAO CAREER PATH LẠI TRỞ NÊN QUAN TRỌNG?">
            <a:extLst>
              <a:ext uri="{FF2B5EF4-FFF2-40B4-BE49-F238E27FC236}">
                <a16:creationId xmlns:a16="http://schemas.microsoft.com/office/drawing/2014/main" id="{B18661D1-C034-816A-9F04-43FC97C4E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335522"/>
            <a:ext cx="85725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692849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A4093-F677-C260-406F-5A87D70B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CA96DC-1169-AA3D-9233-B7E0AECF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B23FE988-095F-294C-1E95-FBC8ECD8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Nếu được chọn lại, tôi vẫn đi học PhD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Thinking Critically Problem solving skills for the modern classroom.">
            <a:extLst>
              <a:ext uri="{FF2B5EF4-FFF2-40B4-BE49-F238E27FC236}">
                <a16:creationId xmlns:a16="http://schemas.microsoft.com/office/drawing/2014/main" id="{06A3C2F2-3AEB-17D0-2679-8CB1AF269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89" y="1843977"/>
            <a:ext cx="7926622" cy="43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appiness: What is it to be Happy? - 1000-Word Philosophy: An Introductory  Anthology">
            <a:extLst>
              <a:ext uri="{FF2B5EF4-FFF2-40B4-BE49-F238E27FC236}">
                <a16:creationId xmlns:a16="http://schemas.microsoft.com/office/drawing/2014/main" id="{7BC74487-DB95-70D2-426B-313AEB2B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71" y="1287235"/>
            <a:ext cx="6814458" cy="511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543417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FAA24-026F-95F1-AEFE-45E8E9463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52CC5877-B42E-692C-3490-593B4DBCA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4D5832-3D43-1493-F722-3A0D1B481B0A}"/>
              </a:ext>
            </a:extLst>
          </p:cNvPr>
          <p:cNvSpPr/>
          <p:nvPr/>
        </p:nvSpPr>
        <p:spPr>
          <a:xfrm>
            <a:off x="594584" y="2419722"/>
            <a:ext cx="104925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vi-VN" sz="3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Du học hay đi làm?</a:t>
            </a:r>
            <a:endParaRPr lang="en-US" sz="3200" b="1" dirty="0">
              <a:solidFill>
                <a:srgbClr val="FF000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4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53711A-69ED-7C40-96A7-4054AC62C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EE3736CC-7948-7C43-96B8-AF1D9D06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Nếu các bạn muốn...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63">
            <a:extLst>
              <a:ext uri="{FF2B5EF4-FFF2-40B4-BE49-F238E27FC236}">
                <a16:creationId xmlns:a16="http://schemas.microsoft.com/office/drawing/2014/main" id="{3133DCA6-2F65-48DE-A4B7-EEDE8FE1F822}"/>
              </a:ext>
            </a:extLst>
          </p:cNvPr>
          <p:cNvSpPr txBox="1">
            <a:spLocks/>
          </p:cNvSpPr>
          <p:nvPr/>
        </p:nvSpPr>
        <p:spPr>
          <a:xfrm>
            <a:off x="814568" y="1321953"/>
            <a:ext cx="10882132" cy="499312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 và xây dựng sản phẩm thực tế, có tính ứng dụng cao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Trải nghiệm và hòa mình vào văn hóa công sở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 tiền ngay !!!!!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 hứng thú học tiếp nữa </a:t>
            </a: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8658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B9C54-7818-6786-74A6-3392E410F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CB313-8EC6-5A66-401D-64870B9F4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98F24116-8321-447D-54D9-8DC3CF5D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Chọn đi làm </a:t>
            </a:r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40" name="Picture 4" descr="99715">
            <a:extLst>
              <a:ext uri="{FF2B5EF4-FFF2-40B4-BE49-F238E27FC236}">
                <a16:creationId xmlns:a16="http://schemas.microsoft.com/office/drawing/2014/main" id="{E63DCF9E-6688-EC3A-7406-32612EEE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33" y="140720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23024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61AF8-F1C0-5AEC-A388-9B8190416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C1EBA0-214C-8F0A-DFBA-E5A4453BD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FB61CC0C-3B9C-5560-EFB7-7C9AAB2A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Nếu các bạn muốn...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63">
            <a:extLst>
              <a:ext uri="{FF2B5EF4-FFF2-40B4-BE49-F238E27FC236}">
                <a16:creationId xmlns:a16="http://schemas.microsoft.com/office/drawing/2014/main" id="{5650AE67-C8BC-2476-7710-1B2437D73BF5}"/>
              </a:ext>
            </a:extLst>
          </p:cNvPr>
          <p:cNvSpPr txBox="1">
            <a:spLocks/>
          </p:cNvSpPr>
          <p:nvPr/>
        </p:nvSpPr>
        <p:spPr>
          <a:xfrm>
            <a:off x="814568" y="1321953"/>
            <a:ext cx="10882132" cy="499312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 đào tạo bài bản và chuyển sâu hơn về một lĩnh vực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Trải nghiệm môi trường học tập ở nước ngoài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 thời gian khám phá văn hóa, kết nối bạn bè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 lịch, đi chơi </a:t>
            </a: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...</a:t>
            </a:r>
            <a:endParaRPr lang="vi-VN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83325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68113-FEC9-FFE3-BBDB-150E9FE7D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52DE5A-E27B-D09E-B39B-041876FF0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A30BCBE5-5AF2-D8A0-5B98-92A00254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Chọn đi học Master </a:t>
            </a:r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The Importance of Obtaining Your Master's Degree Early in Your Career -  Graduate Programs for Educators">
            <a:extLst>
              <a:ext uri="{FF2B5EF4-FFF2-40B4-BE49-F238E27FC236}">
                <a16:creationId xmlns:a16="http://schemas.microsoft.com/office/drawing/2014/main" id="{5BB90E77-ED45-99F1-26AB-644B12CC3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457" y="1256168"/>
            <a:ext cx="6507086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987552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D92D8-B251-AFD6-4B46-3F2A0DCD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BDDC70-7930-EB68-5198-1C105CA4E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31667B2D-7A69-3920-2B18-8B471565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Nếu các bạn muốn...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63">
            <a:extLst>
              <a:ext uri="{FF2B5EF4-FFF2-40B4-BE49-F238E27FC236}">
                <a16:creationId xmlns:a16="http://schemas.microsoft.com/office/drawing/2014/main" id="{8D56D1DF-D948-EDDC-9A8F-9BEB11BA91FC}"/>
              </a:ext>
            </a:extLst>
          </p:cNvPr>
          <p:cNvSpPr txBox="1">
            <a:spLocks/>
          </p:cNvSpPr>
          <p:nvPr/>
        </p:nvSpPr>
        <p:spPr>
          <a:xfrm>
            <a:off x="814568" y="1321953"/>
            <a:ext cx="10882132" cy="499312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 thời gian ngồi suy nghĩ, nghiền ngẫm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 và tìm lời giải cho một vấn đề mới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 cứu về thứ mà các bạn thích </a:t>
            </a: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Dễ có học bổng </a:t>
            </a:r>
          </a:p>
          <a:p>
            <a:pPr marL="447675" indent="-4476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vi-V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36800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81EB9-2D6B-39E7-666D-2E485DA23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38B2A9-F57F-23FB-77B1-9CF74E943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106CB169-A6DC-C037-F001-C9A4F523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Chọn đi học PhD </a:t>
            </a:r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Study Doctorate in Australia | PhD in Australia | Gostudy">
            <a:extLst>
              <a:ext uri="{FF2B5EF4-FFF2-40B4-BE49-F238E27FC236}">
                <a16:creationId xmlns:a16="http://schemas.microsoft.com/office/drawing/2014/main" id="{2E4FC2CA-78FD-12CD-68E4-169C10B9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06" y="1247265"/>
            <a:ext cx="7064188" cy="471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88999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D54D371-94F5-3747-8077-85F81C9DBC6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9280"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A1613C0-00D8-0549-9A86-33F2C4E9A769}"/>
              </a:ext>
            </a:extLst>
          </p:cNvPr>
          <p:cNvSpPr/>
          <p:nvPr/>
        </p:nvSpPr>
        <p:spPr>
          <a:xfrm>
            <a:off x="0" y="-5845"/>
            <a:ext cx="3995738" cy="6858000"/>
          </a:xfrm>
          <a:prstGeom prst="rect">
            <a:avLst/>
          </a:prstGeom>
          <a:solidFill>
            <a:srgbClr val="D71F28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08D047-84D6-154E-AAEC-623CC2A254F2}"/>
              </a:ext>
            </a:extLst>
          </p:cNvPr>
          <p:cNvGrpSpPr/>
          <p:nvPr/>
        </p:nvGrpSpPr>
        <p:grpSpPr>
          <a:xfrm>
            <a:off x="4486637" y="1894510"/>
            <a:ext cx="227295" cy="226617"/>
            <a:chOff x="5918994" y="3280833"/>
            <a:chExt cx="354012" cy="352956"/>
          </a:xfrm>
          <a:solidFill>
            <a:schemeClr val="accent1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98D1CE-C3FD-F342-BA80-CDF6E232B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488" y="3371623"/>
              <a:ext cx="171376" cy="1717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89"/>
              <a:endParaRPr lang="id-ID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DD21F14-B8EB-A743-B15C-765E7B6E0D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8994" y="3280833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89"/>
              <a:endParaRPr lang="id-ID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58D0424-3CF2-5A49-B7A3-E79AA07927B2}"/>
              </a:ext>
            </a:extLst>
          </p:cNvPr>
          <p:cNvGrpSpPr/>
          <p:nvPr/>
        </p:nvGrpSpPr>
        <p:grpSpPr>
          <a:xfrm>
            <a:off x="4486637" y="3459778"/>
            <a:ext cx="227295" cy="226617"/>
            <a:chOff x="5918994" y="3280833"/>
            <a:chExt cx="354012" cy="352956"/>
          </a:xfrm>
          <a:solidFill>
            <a:schemeClr val="accent2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E8ED8F-0FA8-A749-B64C-9E3287FC3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488" y="3371623"/>
              <a:ext cx="171376" cy="1717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89"/>
              <a:endParaRPr lang="id-ID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6E2C3ED-7271-FA47-9671-65AD04707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8994" y="3280833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89"/>
              <a:endParaRPr lang="id-ID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B32827-CBC2-BE48-A266-63651695F690}"/>
              </a:ext>
            </a:extLst>
          </p:cNvPr>
          <p:cNvGrpSpPr/>
          <p:nvPr/>
        </p:nvGrpSpPr>
        <p:grpSpPr>
          <a:xfrm>
            <a:off x="4475207" y="5031330"/>
            <a:ext cx="227295" cy="226617"/>
            <a:chOff x="5918994" y="3280833"/>
            <a:chExt cx="354012" cy="352956"/>
          </a:xfrm>
          <a:solidFill>
            <a:schemeClr val="accent3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937D31C-8E7F-A64C-BDC3-867F894C1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488" y="3371623"/>
              <a:ext cx="171376" cy="1717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89"/>
              <a:endParaRPr lang="id-ID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D559DE0-DC26-CC4E-BB3E-B95217C7D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8994" y="3280833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89"/>
              <a:endParaRPr lang="id-ID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D76A7EA-ED94-4D4A-A3AB-7EC0371CAA81}"/>
              </a:ext>
            </a:extLst>
          </p:cNvPr>
          <p:cNvSpPr/>
          <p:nvPr/>
        </p:nvSpPr>
        <p:spPr>
          <a:xfrm>
            <a:off x="4588855" y="2121126"/>
            <a:ext cx="22860" cy="741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C4796E-6CD5-C846-8A78-18BDAFAD6E12}"/>
              </a:ext>
            </a:extLst>
          </p:cNvPr>
          <p:cNvSpPr/>
          <p:nvPr/>
        </p:nvSpPr>
        <p:spPr>
          <a:xfrm flipH="1">
            <a:off x="4577425" y="1887155"/>
            <a:ext cx="45720" cy="3144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2964471-191D-D045-A9DF-63BE93964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35" name="Title 63">
            <a:extLst>
              <a:ext uri="{FF2B5EF4-FFF2-40B4-BE49-F238E27FC236}">
                <a16:creationId xmlns:a16="http://schemas.microsoft.com/office/drawing/2014/main" id="{18B4C2EE-EEEA-094C-8820-2BAC9B938789}"/>
              </a:ext>
            </a:extLst>
          </p:cNvPr>
          <p:cNvSpPr txBox="1">
            <a:spLocks/>
          </p:cNvSpPr>
          <p:nvPr/>
        </p:nvSpPr>
        <p:spPr>
          <a:xfrm>
            <a:off x="4816150" y="1795451"/>
            <a:ext cx="5371983" cy="4247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r>
              <a:rPr lang="vi-V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 chuyện của mình: Kỳ vọng và thực tế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itle 63">
            <a:extLst>
              <a:ext uri="{FF2B5EF4-FFF2-40B4-BE49-F238E27FC236}">
                <a16:creationId xmlns:a16="http://schemas.microsoft.com/office/drawing/2014/main" id="{0388D883-2C3B-8746-B23F-A9B7553F1537}"/>
              </a:ext>
            </a:extLst>
          </p:cNvPr>
          <p:cNvSpPr txBox="1">
            <a:spLocks/>
          </p:cNvSpPr>
          <p:nvPr/>
        </p:nvSpPr>
        <p:spPr>
          <a:xfrm>
            <a:off x="4816150" y="3360720"/>
            <a:ext cx="2592376" cy="4247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r>
              <a:rPr lang="vi-V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 học hay đi làm?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63">
            <a:extLst>
              <a:ext uri="{FF2B5EF4-FFF2-40B4-BE49-F238E27FC236}">
                <a16:creationId xmlns:a16="http://schemas.microsoft.com/office/drawing/2014/main" id="{E55911C4-B838-8EB6-FF5E-A036B9694A91}"/>
              </a:ext>
            </a:extLst>
          </p:cNvPr>
          <p:cNvSpPr txBox="1">
            <a:spLocks/>
          </p:cNvSpPr>
          <p:nvPr/>
        </p:nvSpPr>
        <p:spPr>
          <a:xfrm>
            <a:off x="4816150" y="4925989"/>
            <a:ext cx="3254417" cy="4247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r>
              <a:rPr lang="vi-V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 việc cần chuẩn bị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85666D-24DC-4810-414F-7C6AE5FA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40345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ACAE3-6AA2-EA67-D80A-4AA6FBF38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B79899E5-E5A7-4463-E34A-ECAC542DE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5B839A-4874-FFC0-FB2E-F5F06EF37EAD}"/>
              </a:ext>
            </a:extLst>
          </p:cNvPr>
          <p:cNvSpPr/>
          <p:nvPr/>
        </p:nvSpPr>
        <p:spPr>
          <a:xfrm>
            <a:off x="594584" y="2419722"/>
            <a:ext cx="104925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vi-VN" sz="3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Cần chuẩn bị gì?</a:t>
            </a:r>
            <a:endParaRPr lang="en-US" sz="3200" b="1" dirty="0">
              <a:solidFill>
                <a:srgbClr val="FF000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90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53A9-17E6-A7A1-C5FA-8A5FE68F7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2453017-C0E8-EF78-1B1F-3C8E3CDA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B10A1448-5E91-2E2B-2FCD-81FB761F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Du học – Ngoại ngữ 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 descr="IELTS cho thi lại một kỹ năng chưa đạt - Báo VnExpress">
            <a:extLst>
              <a:ext uri="{FF2B5EF4-FFF2-40B4-BE49-F238E27FC236}">
                <a16:creationId xmlns:a16="http://schemas.microsoft.com/office/drawing/2014/main" id="{4E326F7E-617B-8071-1743-DB7269DF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6" y="1706316"/>
            <a:ext cx="5158246" cy="344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TOEFL là gì? Cấu trúc bài thi TOEFL">
            <a:extLst>
              <a:ext uri="{FF2B5EF4-FFF2-40B4-BE49-F238E27FC236}">
                <a16:creationId xmlns:a16="http://schemas.microsoft.com/office/drawing/2014/main" id="{3C01DEF0-B2E6-3FFC-4D0D-3C24F444A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591" y="2438401"/>
            <a:ext cx="4459708" cy="232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81407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C035F-A249-9767-CCDC-87ADCFB91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9BDAC6-4187-9656-8F2D-9EE38C93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3C5A07E1-5FC3-22FC-554E-B6D54A54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Du học – Kết quả học thuật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D6F6D-B874-3A70-DE86-E801F31BA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97" y="1535699"/>
            <a:ext cx="3505200" cy="2336800"/>
          </a:xfrm>
          <a:prstGeom prst="rect">
            <a:avLst/>
          </a:prstGeom>
        </p:spPr>
      </p:pic>
      <p:pic>
        <p:nvPicPr>
          <p:cNvPr id="4" name="Picture 4" descr="Papers with Code on X: &quot;🔥The ML Reproducibility Challenge is back! The 6th  edition now expands to papers from 11 ML conferences: NeurIPS, ICML, ICLR,  ACL, EMNLP, CVPR, ECCV, AAAI, IJCAI-ECAI, ACM">
            <a:extLst>
              <a:ext uri="{FF2B5EF4-FFF2-40B4-BE49-F238E27FC236}">
                <a16:creationId xmlns:a16="http://schemas.microsoft.com/office/drawing/2014/main" id="{23BD5D21-CFB5-7BF0-DD23-E79CBCBEA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65" y="1443874"/>
            <a:ext cx="4512134" cy="252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Letter of Recommendation Template - Formidable Forms">
            <a:extLst>
              <a:ext uri="{FF2B5EF4-FFF2-40B4-BE49-F238E27FC236}">
                <a16:creationId xmlns:a16="http://schemas.microsoft.com/office/drawing/2014/main" id="{597C42B2-76EF-32D3-714F-1C00A33B9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962" y="3878341"/>
            <a:ext cx="5154362" cy="25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27511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C7FE-DA29-F514-FF0A-BECA565B8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6600A45-09CB-434E-FFEC-B9CE6C725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D108004C-9B49-B212-43F2-E0460290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Du học - Tài chính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 descr="Fully Funded Australia Awards Scholarships 2025-26 | Study for Bachelors's,  Master's, or Ph.D in Australia - Opportunities for Youth">
            <a:extLst>
              <a:ext uri="{FF2B5EF4-FFF2-40B4-BE49-F238E27FC236}">
                <a16:creationId xmlns:a16="http://schemas.microsoft.com/office/drawing/2014/main" id="{4DD38ACA-5FD7-8C3C-14A1-12B4D101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33" y="1681163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pply for an Erasmus Mundus Joint Masters 2025 (Fully-funded Scholarships  for Students worldwide) - Opportunities for Youth">
            <a:extLst>
              <a:ext uri="{FF2B5EF4-FFF2-40B4-BE49-F238E27FC236}">
                <a16:creationId xmlns:a16="http://schemas.microsoft.com/office/drawing/2014/main" id="{EEA5E84A-67DC-3EEC-9674-3A5D209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993" y="168116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ọc bổng MEXT là gì? Tìm hiểu ngay! - VJ Việt Nam">
            <a:extLst>
              <a:ext uri="{FF2B5EF4-FFF2-40B4-BE49-F238E27FC236}">
                <a16:creationId xmlns:a16="http://schemas.microsoft.com/office/drawing/2014/main" id="{0F9AE86A-6C2C-9037-905C-B6EC57D3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77" y="1647825"/>
            <a:ext cx="28860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Chinese Government Scholarship - CSC Scholarship 2025">
            <a:extLst>
              <a:ext uri="{FF2B5EF4-FFF2-40B4-BE49-F238E27FC236}">
                <a16:creationId xmlns:a16="http://schemas.microsoft.com/office/drawing/2014/main" id="{BFC17548-7CE4-FCE8-1541-4CAD2D438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2" y="3987573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2020 VEF 2.0 Program – IU Office of Student Services">
            <a:extLst>
              <a:ext uri="{FF2B5EF4-FFF2-40B4-BE49-F238E27FC236}">
                <a16:creationId xmlns:a16="http://schemas.microsoft.com/office/drawing/2014/main" id="{D486EA31-C1D9-21BA-23CC-7E135420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83" y="3958998"/>
            <a:ext cx="28575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7 Fun Ways the Entire Family Can Save: Financial Literacy, Retirement  Planning">
            <a:extLst>
              <a:ext uri="{FF2B5EF4-FFF2-40B4-BE49-F238E27FC236}">
                <a16:creationId xmlns:a16="http://schemas.microsoft.com/office/drawing/2014/main" id="{D9B7BE76-8251-F524-F5AB-3B158AAF4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09" y="3429000"/>
            <a:ext cx="3557846" cy="237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18539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05678-0091-2908-2810-23F142D8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F9C27A-89C5-19DB-9B8B-1AF0A9F35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2B1E8225-7A64-CDC3-DED1-06B7AF34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Đi làm – Ngoại ngữ 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0" name="Picture 2" descr="TOEIC là gì và 6 điều cần lưu ý để đạt điểm cao">
            <a:extLst>
              <a:ext uri="{FF2B5EF4-FFF2-40B4-BE49-F238E27FC236}">
                <a16:creationId xmlns:a16="http://schemas.microsoft.com/office/drawing/2014/main" id="{3A7D1B4A-18E0-BB7A-7D9D-CE1DF60EA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68" y="2198464"/>
            <a:ext cx="4855028" cy="27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Tổng hợp mẫu câu giao tiếp Tiếng Anh thường ngày, thông dụng nhất">
            <a:extLst>
              <a:ext uri="{FF2B5EF4-FFF2-40B4-BE49-F238E27FC236}">
                <a16:creationId xmlns:a16="http://schemas.microsoft.com/office/drawing/2014/main" id="{F66F552E-6280-8F87-44E4-955AFCEB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780476"/>
            <a:ext cx="4593772" cy="35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81873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31C1B-FC6B-1D32-BBE7-FAFDDF6C9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7D2A45-635A-A748-3100-A8AE87DDA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4CD6E4BB-1167-C708-9E9E-50797798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Đi làm – Kết quả học tập và bộ kĩ năng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9A50F-A786-2907-FA6F-BEE7F0537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97" y="1535699"/>
            <a:ext cx="3505200" cy="2336800"/>
          </a:xfrm>
          <a:prstGeom prst="rect">
            <a:avLst/>
          </a:prstGeom>
        </p:spPr>
      </p:pic>
      <p:pic>
        <p:nvPicPr>
          <p:cNvPr id="21506" name="Picture 2" descr="IT Skills: Meaning, Courses, In-Demand, Resume &amp; More! - Leverage Edu">
            <a:extLst>
              <a:ext uri="{FF2B5EF4-FFF2-40B4-BE49-F238E27FC236}">
                <a16:creationId xmlns:a16="http://schemas.microsoft.com/office/drawing/2014/main" id="{0F90157B-9839-5669-AA0B-01A8293F8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68" y="4233889"/>
            <a:ext cx="3706908" cy="231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856FB0-4CC8-DDCA-8B50-25E546122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245" y="1611783"/>
            <a:ext cx="5753396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94787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9540C-4D91-3C24-FC52-1B5BEAE1D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28D682-47D9-A357-7EF6-F6084177B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4" y="6243415"/>
            <a:ext cx="2563906" cy="614585"/>
          </a:xfrm>
          <a:prstGeom prst="rect">
            <a:avLst/>
          </a:prstGeom>
        </p:spPr>
      </p:pic>
      <p:sp>
        <p:nvSpPr>
          <p:cNvPr id="5" name="Title 63">
            <a:extLst>
              <a:ext uri="{FF2B5EF4-FFF2-40B4-BE49-F238E27FC236}">
                <a16:creationId xmlns:a16="http://schemas.microsoft.com/office/drawing/2014/main" id="{45244FDB-D49B-3A95-2966-AD796D3D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Đi làm – Kinh nghiệm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 descr="Intern là gì? Internship là gì? 8 vị trí thực tập sinh phổ biến">
            <a:extLst>
              <a:ext uri="{FF2B5EF4-FFF2-40B4-BE49-F238E27FC236}">
                <a16:creationId xmlns:a16="http://schemas.microsoft.com/office/drawing/2014/main" id="{73EE166E-AE20-3AB4-2001-790B9D57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1" y="1887310"/>
            <a:ext cx="6204858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Git Workflow in Software Development Life Cycle - NexusLink Services">
            <a:extLst>
              <a:ext uri="{FF2B5EF4-FFF2-40B4-BE49-F238E27FC236}">
                <a16:creationId xmlns:a16="http://schemas.microsoft.com/office/drawing/2014/main" id="{4DD5C74E-D62E-F509-38A2-EAF5C06C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" y="2162025"/>
            <a:ext cx="5442858" cy="28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296518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E0C54EA5-995C-456B-9EFC-5A15DD7EE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99B3E-462E-F841-840C-3CB1307A5EAF}"/>
              </a:ext>
            </a:extLst>
          </p:cNvPr>
          <p:cNvSpPr/>
          <p:nvPr/>
        </p:nvSpPr>
        <p:spPr>
          <a:xfrm>
            <a:off x="594584" y="2419722"/>
            <a:ext cx="1049251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THANK YOU FOR LISTENING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3658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E0C54EA5-995C-456B-9EFC-5A15DD7EE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99B3E-462E-F841-840C-3CB1307A5EAF}"/>
              </a:ext>
            </a:extLst>
          </p:cNvPr>
          <p:cNvSpPr/>
          <p:nvPr/>
        </p:nvSpPr>
        <p:spPr>
          <a:xfrm>
            <a:off x="594584" y="2419722"/>
            <a:ext cx="104925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vi-VN" sz="3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Câu chuyện của mình</a:t>
            </a:r>
            <a:endParaRPr lang="en-US" sz="3200" b="1" dirty="0">
              <a:solidFill>
                <a:srgbClr val="FF000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3">
            <a:extLst>
              <a:ext uri="{FF2B5EF4-FFF2-40B4-BE49-F238E27FC236}">
                <a16:creationId xmlns:a16="http://schemas.microsoft.com/office/drawing/2014/main" id="{EE3736CC-7948-7C43-96B8-AF1D9D06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Năm cuối ở Đai học 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AFB82-8AD1-63E6-6CCB-F86BA3A5DA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" t="30314" r="-285" b="18235"/>
          <a:stretch/>
        </p:blipFill>
        <p:spPr>
          <a:xfrm>
            <a:off x="901653" y="1250650"/>
            <a:ext cx="10898461" cy="560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1590C8-F577-3EE4-953A-043E43E6A4E6}"/>
              </a:ext>
            </a:extLst>
          </p:cNvPr>
          <p:cNvSpPr txBox="1"/>
          <p:nvPr/>
        </p:nvSpPr>
        <p:spPr>
          <a:xfrm>
            <a:off x="2157984" y="1563624"/>
            <a:ext cx="2048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0000"/>
                </a:solidFill>
              </a:rPr>
              <a:t>Du học</a:t>
            </a:r>
            <a:endParaRPr lang="en-AU" sz="4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55F32-FA59-AE5F-0BF2-F19140DD0B53}"/>
              </a:ext>
            </a:extLst>
          </p:cNvPr>
          <p:cNvSpPr txBox="1"/>
          <p:nvPr/>
        </p:nvSpPr>
        <p:spPr>
          <a:xfrm>
            <a:off x="9171440" y="1694789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 dirty="0">
                <a:solidFill>
                  <a:srgbClr val="FF0000"/>
                </a:solidFill>
              </a:rPr>
              <a:t>Đi làm</a:t>
            </a:r>
            <a:endParaRPr lang="en-AU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88716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10458-6345-2A4D-E0F1-344DA2C49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3">
            <a:extLst>
              <a:ext uri="{FF2B5EF4-FFF2-40B4-BE49-F238E27FC236}">
                <a16:creationId xmlns:a16="http://schemas.microsoft.com/office/drawing/2014/main" id="{934FDDF9-4C58-ED88-1476-7373E752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Nếu chọn đi làm? – Kì vọng 1 – Làm việc ở Big Tech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A6BB22A8-008A-9FA0-F600-43D72EA3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45" y="4405736"/>
            <a:ext cx="2363744" cy="451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87DB3B-5764-77FB-7200-424920507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711" y="3877686"/>
            <a:ext cx="2106718" cy="1276320"/>
          </a:xfrm>
          <a:prstGeom prst="rect">
            <a:avLst/>
          </a:prstGeom>
        </p:spPr>
      </p:pic>
      <p:pic>
        <p:nvPicPr>
          <p:cNvPr id="10" name="Picture 4" descr="Samsung Logo Png - Free Transparent PNG Logos">
            <a:extLst>
              <a:ext uri="{FF2B5EF4-FFF2-40B4-BE49-F238E27FC236}">
                <a16:creationId xmlns:a16="http://schemas.microsoft.com/office/drawing/2014/main" id="{5E20EB6A-79BF-8764-9C3A-758B269E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35" y="3763527"/>
            <a:ext cx="3057568" cy="159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ogos &amp; Brand Guidelines | NVIDIA">
            <a:extLst>
              <a:ext uri="{FF2B5EF4-FFF2-40B4-BE49-F238E27FC236}">
                <a16:creationId xmlns:a16="http://schemas.microsoft.com/office/drawing/2014/main" id="{0B60D4E0-BBB6-6AFC-51C7-F126415F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52" y="1427149"/>
            <a:ext cx="2743636" cy="154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QUALCOMM THÚC ĐẨY ĐỔI MỚI SÁNG TẠO TRONG HỆ SINH THÁI KHỞI NGHIỆP VIỆT NAM  – BSSC">
            <a:extLst>
              <a:ext uri="{FF2B5EF4-FFF2-40B4-BE49-F238E27FC236}">
                <a16:creationId xmlns:a16="http://schemas.microsoft.com/office/drawing/2014/main" id="{944A984A-8B91-95A5-C185-557ED017E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08" y="1136920"/>
            <a:ext cx="2397946" cy="239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icrosoft Việt Nam bổ nhiệm tân Tổng Giám Đốc – Trang Thông Tin">
            <a:extLst>
              <a:ext uri="{FF2B5EF4-FFF2-40B4-BE49-F238E27FC236}">
                <a16:creationId xmlns:a16="http://schemas.microsoft.com/office/drawing/2014/main" id="{52937CF0-E61F-3FB9-087F-E049D627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7" y="110963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ập đoàn Vingroup – Wikipedia tiếng Việt">
            <a:extLst>
              <a:ext uri="{FF2B5EF4-FFF2-40B4-BE49-F238E27FC236}">
                <a16:creationId xmlns:a16="http://schemas.microsoft.com/office/drawing/2014/main" id="{50E18C21-E94D-0DD4-9187-4FF9B0A90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047" y="3723362"/>
            <a:ext cx="2346256" cy="143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Quant - Wikipedia">
            <a:extLst>
              <a:ext uri="{FF2B5EF4-FFF2-40B4-BE49-F238E27FC236}">
                <a16:creationId xmlns:a16="http://schemas.microsoft.com/office/drawing/2014/main" id="{2C4AD41F-20C8-ABA0-49F2-73E0D8A4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429" y="11369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Yte.viettel.vn - Dịch vụ xây dựng cổng thông tin y tế Viettel">
            <a:extLst>
              <a:ext uri="{FF2B5EF4-FFF2-40B4-BE49-F238E27FC236}">
                <a16:creationId xmlns:a16="http://schemas.microsoft.com/office/drawing/2014/main" id="{6B309FD1-DE04-3687-733A-A790E679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429" y="365985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92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6D25D-27EB-63DA-4C7C-380246FEF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3">
            <a:extLst>
              <a:ext uri="{FF2B5EF4-FFF2-40B4-BE49-F238E27FC236}">
                <a16:creationId xmlns:a16="http://schemas.microsoft.com/office/drawing/2014/main" id="{F006A4C0-6ECE-8DED-DBFA-79BB9974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Nếu chọn đi làm? – Kì vọng 2 – Được làm dự án thực tế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BC27A-318E-B5FF-37BA-A994B570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63"/>
          <a:stretch/>
        </p:blipFill>
        <p:spPr>
          <a:xfrm>
            <a:off x="1084920" y="1378133"/>
            <a:ext cx="9808026" cy="51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182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34CBF-0A47-4440-FCFA-6D76F27C5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3">
            <a:extLst>
              <a:ext uri="{FF2B5EF4-FFF2-40B4-BE49-F238E27FC236}">
                <a16:creationId xmlns:a16="http://schemas.microsoft.com/office/drawing/2014/main" id="{73D38EDF-E2D8-DB2B-C070-AC3A92164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Nếu chọn đi làm? – Kì vọng 3 – Có thu nhập ngay </a:t>
            </a:r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tiền Việt Nam, sao chụp">
            <a:extLst>
              <a:ext uri="{FF2B5EF4-FFF2-40B4-BE49-F238E27FC236}">
                <a16:creationId xmlns:a16="http://schemas.microsoft.com/office/drawing/2014/main" id="{EF4E4086-0496-C9D4-8EFF-E8C51527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368" y="1262744"/>
            <a:ext cx="9037130" cy="55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2083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13406-684A-D0EF-C098-285B473CB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3">
            <a:extLst>
              <a:ext uri="{FF2B5EF4-FFF2-40B4-BE49-F238E27FC236}">
                <a16:creationId xmlns:a16="http://schemas.microsoft.com/office/drawing/2014/main" id="{71E00AFE-6A1A-B826-1880-C125B01DD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68" y="617103"/>
            <a:ext cx="10348731" cy="50684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Nếu chọn du học? – Kì vọng 1 – Môi trường học tập mới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Types of Australian Universities - Canam Consultants | Canam">
            <a:extLst>
              <a:ext uri="{FF2B5EF4-FFF2-40B4-BE49-F238E27FC236}">
                <a16:creationId xmlns:a16="http://schemas.microsoft.com/office/drawing/2014/main" id="{F7058064-BFF3-7B2C-D6AD-866137EDA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 bwMode="auto">
          <a:xfrm>
            <a:off x="928417" y="1360715"/>
            <a:ext cx="10607306" cy="54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11674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86a4f3d-5b63-4b24-9cdd-03b37384bd1e}" enabled="1" method="Standard" siteId="{af1f3753-3925-4e6f-949b-97c00732080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1129</Words>
  <Application>Microsoft Office PowerPoint</Application>
  <PresentationFormat>Widescreen</PresentationFormat>
  <Paragraphs>135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Aptos</vt:lpstr>
      <vt:lpstr>Aptos Display</vt:lpstr>
      <vt:lpstr>Arial</vt:lpstr>
      <vt:lpstr>Bebas Neue</vt:lpstr>
      <vt:lpstr>Consolas</vt:lpstr>
      <vt:lpstr>Georgia</vt:lpstr>
      <vt:lpstr>Lato</vt:lpstr>
      <vt:lpstr>Times New Roman</vt:lpstr>
      <vt:lpstr>Wingdings</vt:lpstr>
      <vt:lpstr>Office Theme</vt:lpstr>
      <vt:lpstr>PowerPoint Presentation</vt:lpstr>
      <vt:lpstr>About me</vt:lpstr>
      <vt:lpstr>PowerPoint Presentation</vt:lpstr>
      <vt:lpstr>PowerPoint Presentation</vt:lpstr>
      <vt:lpstr> Năm cuối ở Đai học </vt:lpstr>
      <vt:lpstr>Nếu chọn đi làm? – Kì vọng 1 – Làm việc ở Big Tech</vt:lpstr>
      <vt:lpstr>Nếu chọn đi làm? – Kì vọng 2 – Được làm dự án thực tế</vt:lpstr>
      <vt:lpstr>Nếu chọn đi làm? – Kì vọng 3 – Có thu nhập ngay </vt:lpstr>
      <vt:lpstr>Nếu chọn du học? – Kì vọng 1 – Môi trường học tập mới</vt:lpstr>
      <vt:lpstr>Nếu chọn du học? – Kì vọng 2 – Nền văn hóa mới</vt:lpstr>
      <vt:lpstr>Nếu chọn du học? – Kì vọng 3 – Đi du lịch, YOLO</vt:lpstr>
      <vt:lpstr>Và mình đã lựa chọn... đi Úc để học PhD</vt:lpstr>
      <vt:lpstr>Thiên đường đang chờ đón mình</vt:lpstr>
      <vt:lpstr>Thực tế - Áp lực</vt:lpstr>
      <vt:lpstr>Thực tế - Cách ly xã hội </vt:lpstr>
      <vt:lpstr>Thực tế - Khác biệt văn hóa</vt:lpstr>
      <vt:lpstr>PowerPoint Presentation</vt:lpstr>
      <vt:lpstr>PhD là một thành tựu </vt:lpstr>
      <vt:lpstr>PhD giúp mình được làm những cái mới, cái mình thích</vt:lpstr>
      <vt:lpstr>PhD giúp mình trưởng thành </vt:lpstr>
      <vt:lpstr>PhD giúp rất nhiều người có sự nghiệp mong muốn</vt:lpstr>
      <vt:lpstr>Nếu được chọn lại, tôi vẫn đi học PhD</vt:lpstr>
      <vt:lpstr>PowerPoint Presentation</vt:lpstr>
      <vt:lpstr>Nếu các bạn muốn...</vt:lpstr>
      <vt:lpstr>Chọn đi làm </vt:lpstr>
      <vt:lpstr>Nếu các bạn muốn...</vt:lpstr>
      <vt:lpstr>Chọn đi học Master </vt:lpstr>
      <vt:lpstr>Nếu các bạn muốn...</vt:lpstr>
      <vt:lpstr>Chọn đi học PhD </vt:lpstr>
      <vt:lpstr>PowerPoint Presentation</vt:lpstr>
      <vt:lpstr>Du học – Ngoại ngữ </vt:lpstr>
      <vt:lpstr>Du học – Kết quả học thuật</vt:lpstr>
      <vt:lpstr>Du học - Tài chính</vt:lpstr>
      <vt:lpstr>Đi làm – Ngoại ngữ </vt:lpstr>
      <vt:lpstr>Đi làm – Kết quả học tập và bộ kĩ năng</vt:lpstr>
      <vt:lpstr>Đi làm – Kinh nghiệm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Long Đặng Hoàng</dc:creator>
  <cp:lastModifiedBy>Long Đặng Hoàng</cp:lastModifiedBy>
  <cp:revision>8</cp:revision>
  <dcterms:created xsi:type="dcterms:W3CDTF">2025-04-18T10:48:08Z</dcterms:created>
  <dcterms:modified xsi:type="dcterms:W3CDTF">2025-04-19T17:23:14Z</dcterms:modified>
</cp:coreProperties>
</file>